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.xml"/>
  <Override ContentType="application/vnd.openxmlformats-officedocument.presentationml.slide+xml" PartName="/ppt/slides/slide4.xml"/>
  <Override ContentType="application/vnd.openxmlformats-officedocument.presentationml.slide+xml" PartName="/ppt/slides/slide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5143500" cx="9144000"/>
  <p:notesSz cx="6858000" cy="9144000"/>
  <p:embeddedFontLst>
    <p:embeddedFont>
      <p:font typeface="Roboto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regular.fntdata"/><Relationship Id="rId10" Type="http://schemas.openxmlformats.org/officeDocument/2006/relationships/slide" Target="slides/slide5.xml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.xml"/><Relationship Id="rId4" Type="http://schemas.openxmlformats.org/officeDocument/2006/relationships/notesMaster" Target="notesMasters/notesMaster.xml"/><Relationship Id="rId9" Type="http://schemas.openxmlformats.org/officeDocument/2006/relationships/slide" Target="slides/slide4.xml"/><Relationship Id="rId14" Type="http://schemas.openxmlformats.org/officeDocument/2006/relationships/font" Target="fonts/Roboto-boldItalic.fntdata"/><Relationship Id="rId5" Type="http://schemas.openxmlformats.org/officeDocument/2006/relationships/slide" Target="slides/slide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.xml.rels><?xml version="1.0" encoding="UTF-8" standalone="yes"?><Relationships xmlns="http://schemas.openxmlformats.org/package/2006/relationships"><Relationship Id="rId1" Type="http://schemas.openxmlformats.org/officeDocument/2006/relationships/theme" Target="../theme/theme.xml"/></Relationships>
</file>

<file path=ppt/notesMasters/notesMaster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notesSlide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slideLayout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 flipH="1">
            <a:off x="8246400" y="4245925"/>
            <a:ext cx="897599" cy="89759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8246400" y="4245875"/>
            <a:ext cx="897599" cy="897599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" name="Shape 12"/>
          <p:cNvSpPr txBox="1"/>
          <p:nvPr>
            <p:ph type="ctrTitle"/>
          </p:nvPr>
        </p:nvSpPr>
        <p:spPr>
          <a:xfrm>
            <a:off x="390525" y="1819275"/>
            <a:ext cx="8222100" cy="9335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390525" y="2789130"/>
            <a:ext cx="8222100" cy="4328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8523541" y="4695623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460950" y="2065350"/>
            <a:ext cx="8222100" cy="10127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200"/>
            </a:lvl1pPr>
            <a:lvl2pPr lvl="1">
              <a:spcBef>
                <a:spcPts val="0"/>
              </a:spcBef>
              <a:buSzPct val="100000"/>
              <a:defRPr sz="4200"/>
            </a:lvl2pPr>
            <a:lvl3pPr lvl="2">
              <a:spcBef>
                <a:spcPts val="0"/>
              </a:spcBef>
              <a:buSzPct val="100000"/>
              <a:defRPr sz="4200"/>
            </a:lvl3pPr>
            <a:lvl4pPr lvl="3">
              <a:spcBef>
                <a:spcPts val="0"/>
              </a:spcBef>
              <a:buSzPct val="100000"/>
              <a:defRPr sz="4200"/>
            </a:lvl4pPr>
            <a:lvl5pPr lvl="4">
              <a:spcBef>
                <a:spcPts val="0"/>
              </a:spcBef>
              <a:buSzPct val="100000"/>
              <a:defRPr sz="4200"/>
            </a:lvl5pPr>
            <a:lvl6pPr lvl="5">
              <a:spcBef>
                <a:spcPts val="0"/>
              </a:spcBef>
              <a:buSzPct val="100000"/>
              <a:defRPr sz="4200"/>
            </a:lvl6pPr>
            <a:lvl7pPr lvl="6">
              <a:spcBef>
                <a:spcPts val="0"/>
              </a:spcBef>
              <a:buSzPct val="100000"/>
              <a:defRPr sz="4200"/>
            </a:lvl7pPr>
            <a:lvl8pPr lvl="7">
              <a:spcBef>
                <a:spcPts val="0"/>
              </a:spcBef>
              <a:buSzPct val="100000"/>
              <a:defRPr sz="4200"/>
            </a:lvl8pPr>
            <a:lvl9pPr lvl="8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17" name="Shape 17"/>
          <p:cNvSpPr txBox="1"/>
          <p:nvPr>
            <p:ph idx="12" type="sldNum"/>
          </p:nvPr>
        </p:nvSpPr>
        <p:spPr>
          <a:xfrm>
            <a:off x="8523541" y="4695623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idx="12" type="sldNum"/>
          </p:nvPr>
        </p:nvSpPr>
        <p:spPr>
          <a:xfrm>
            <a:off x="8523541" y="4695623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 flipH="1" rot="10800000">
            <a:off x="0" y="1685999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 txBox="1"/>
          <p:nvPr>
            <p:ph type="title"/>
          </p:nvPr>
        </p:nvSpPr>
        <p:spPr>
          <a:xfrm>
            <a:off x="471900" y="738725"/>
            <a:ext cx="8222100" cy="7676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23541" y="4695623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flipH="1" rot="10800000">
            <a:off x="0" y="1685999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" name="Shape 27"/>
          <p:cNvSpPr txBox="1"/>
          <p:nvPr>
            <p:ph type="title"/>
          </p:nvPr>
        </p:nvSpPr>
        <p:spPr>
          <a:xfrm>
            <a:off x="471900" y="738725"/>
            <a:ext cx="8222100" cy="7676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471900" y="1919075"/>
            <a:ext cx="3999899" cy="27102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9" name="Shape 29"/>
          <p:cNvSpPr txBox="1"/>
          <p:nvPr>
            <p:ph idx="2" type="body"/>
          </p:nvPr>
        </p:nvSpPr>
        <p:spPr>
          <a:xfrm>
            <a:off x="4694250" y="1919075"/>
            <a:ext cx="3999899" cy="27102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8523541" y="4695623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 flipH="1" rot="10800000">
            <a:off x="0" y="656399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" name="Shape 34"/>
          <p:cNvSpPr txBox="1"/>
          <p:nvPr>
            <p:ph type="title"/>
          </p:nvPr>
        </p:nvSpPr>
        <p:spPr>
          <a:xfrm>
            <a:off x="98250" y="16350"/>
            <a:ext cx="8826599" cy="6027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523541" y="4695623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/>
        </p:nvSpPr>
        <p:spPr>
          <a:xfrm flipH="1" rot="10800000">
            <a:off x="3276600" y="25"/>
            <a:ext cx="5867400" cy="51434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/>
          <p:nvPr/>
        </p:nvSpPr>
        <p:spPr>
          <a:xfrm rot="-5400000">
            <a:off x="759150" y="2517450"/>
            <a:ext cx="5143499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" name="Shape 39"/>
          <p:cNvSpPr txBox="1"/>
          <p:nvPr>
            <p:ph type="title"/>
          </p:nvPr>
        </p:nvSpPr>
        <p:spPr>
          <a:xfrm>
            <a:off x="226077" y="357800"/>
            <a:ext cx="2807999" cy="9533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x="226075" y="1465800"/>
            <a:ext cx="2807999" cy="31634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8523541" y="4695623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6000"/>
            </a:lvl1pPr>
            <a:lvl2pPr lvl="1">
              <a:spcBef>
                <a:spcPts val="0"/>
              </a:spcBef>
              <a:buSzPct val="100000"/>
              <a:defRPr sz="6000"/>
            </a:lvl2pPr>
            <a:lvl3pPr lvl="2">
              <a:spcBef>
                <a:spcPts val="0"/>
              </a:spcBef>
              <a:buSzPct val="100000"/>
              <a:defRPr sz="6000"/>
            </a:lvl3pPr>
            <a:lvl4pPr lvl="3">
              <a:spcBef>
                <a:spcPts val="0"/>
              </a:spcBef>
              <a:buSzPct val="100000"/>
              <a:defRPr sz="6000"/>
            </a:lvl4pPr>
            <a:lvl5pPr lvl="4">
              <a:spcBef>
                <a:spcPts val="0"/>
              </a:spcBef>
              <a:buSzPct val="100000"/>
              <a:defRPr sz="6000"/>
            </a:lvl5pPr>
            <a:lvl6pPr lvl="5">
              <a:spcBef>
                <a:spcPts val="0"/>
              </a:spcBef>
              <a:buSzPct val="100000"/>
              <a:defRPr sz="6000"/>
            </a:lvl6pPr>
            <a:lvl7pPr lvl="6">
              <a:spcBef>
                <a:spcPts val="0"/>
              </a:spcBef>
              <a:buSzPct val="100000"/>
              <a:defRPr sz="6000"/>
            </a:lvl7pPr>
            <a:lvl8pPr lvl="7">
              <a:spcBef>
                <a:spcPts val="0"/>
              </a:spcBef>
              <a:buSzPct val="100000"/>
              <a:defRPr sz="6000"/>
            </a:lvl8pPr>
            <a:lvl9pPr lvl="8">
              <a:spcBef>
                <a:spcPts val="0"/>
              </a:spcBef>
              <a:buSzPct val="100000"/>
              <a:defRPr sz="6000"/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8523541" y="4695623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 flipH="1">
            <a:off x="0" y="0"/>
            <a:ext cx="4572000" cy="51434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" name="Shape 47"/>
          <p:cNvSpPr/>
          <p:nvPr/>
        </p:nvSpPr>
        <p:spPr>
          <a:xfrm rot="5400000">
            <a:off x="1946424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" name="Shape 48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subTitle"/>
          </p:nvPr>
        </p:nvSpPr>
        <p:spPr>
          <a:xfrm>
            <a:off x="265500" y="2779466"/>
            <a:ext cx="4045199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8523541" y="4695623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/>
        </p:nvSpPr>
        <p:spPr>
          <a:xfrm flipH="1" rot="10800000">
            <a:off x="0" y="0"/>
            <a:ext cx="9144000" cy="46958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4" name="Shape 54"/>
          <p:cNvSpPr/>
          <p:nvPr/>
        </p:nvSpPr>
        <p:spPr>
          <a:xfrm flipH="1" rot="10800000">
            <a:off x="0" y="4622724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57150" y="4696825"/>
            <a:ext cx="8381999" cy="4467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8523541" y="4695623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8523541" y="4695623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Masters/_rels/slideMaster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471900" y="738725"/>
            <a:ext cx="8222100" cy="767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buFont typeface="Roboto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523541" y="4695623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.xml"/><Relationship Id="rId2" Type="http://schemas.openxmlformats.org/officeDocument/2006/relationships/notesSlide" Target="../notesSlides/notesSlide.xml"/><Relationship Id="rId3" Type="http://schemas.openxmlformats.org/officeDocument/2006/relationships/image" Target="../media/image00.jpg"/></Relationships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kak-bog.ru/formuly-rechevogo-etiketa#ixzz3ywmh5nzJ" TargetMode="External"/><Relationship Id="rId4" Type="http://schemas.openxmlformats.org/officeDocument/2006/relationships/hyperlink" Target="http://kak-bog.ru/formuly-rechevogo-etiketa" TargetMode="External"/><Relationship Id="rId5" Type="http://schemas.openxmlformats.org/officeDocument/2006/relationships/hyperlink" Target="http://studopedia.org/1-92253.html" TargetMode="External"/></Relationships>
</file>

<file path=ppt/slides/slide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ctrTitle"/>
          </p:nvPr>
        </p:nvSpPr>
        <p:spPr>
          <a:xfrm>
            <a:off x="241083" y="793300"/>
            <a:ext cx="8520599" cy="2052599"/>
          </a:xfrm>
          <a:prstGeom prst="rect">
            <a:avLst/>
          </a:prstGeom>
          <a:noFill/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lang="ru" sz="6000">
                <a:solidFill>
                  <a:srgbClr val="2012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РЕЧЕВОЙ ЭТИКЕТ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5100" y="2119900"/>
            <a:ext cx="37338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idx="1" type="body"/>
          </p:nvPr>
        </p:nvSpPr>
        <p:spPr>
          <a:xfrm>
            <a:off x="200050" y="376650"/>
            <a:ext cx="4366800" cy="4460699"/>
          </a:xfrm>
          <a:prstGeom prst="rect">
            <a:avLst/>
          </a:prstGeom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r>
              <a:rPr b="1" i="1" lang="ru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Речевым этикетом</a:t>
            </a:r>
            <a:r>
              <a:rPr lang="ru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называют систему требований (правил, норм), которые разъясняют нам, каким образом следует устанавливать, поддерживать и прерывать контакт с другим человеком в определённой ситуации.</a:t>
            </a:r>
          </a:p>
        </p:txBody>
      </p:sp>
      <p:pic>
        <p:nvPicPr>
          <p:cNvPr id="74" name="Shape 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3400" y="1765500"/>
            <a:ext cx="3810000" cy="3247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1145525" y="1151375"/>
            <a:ext cx="8222100" cy="7676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just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ru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Формулы речевого этикета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72000" y="1919075"/>
            <a:ext cx="8222100" cy="2710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Начало разговора (приветствие/знакомство):</a:t>
            </a:r>
          </a:p>
          <a:p>
            <a:pPr indent="0" lvl="0" marL="13970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Разреши(те) с вами (с тобой) познакомиться.</a:t>
            </a:r>
          </a:p>
          <a:p>
            <a:pPr indent="0" lvl="0" marL="13970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–– Позволь(те) с вами (с тобой) познакомиться.</a:t>
            </a:r>
          </a:p>
          <a:p>
            <a:pPr indent="0" lvl="0" marL="13970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Давай(те) познакомимся.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b="1" sz="10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b="1" sz="10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1137" y="2212600"/>
            <a:ext cx="2914632" cy="271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742600" y="1032975"/>
            <a:ext cx="8222100" cy="7676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just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ru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Формулы речевого этикета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178475" y="1800675"/>
            <a:ext cx="8222100" cy="2710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Основная часть (сама суть разговора) </a:t>
            </a:r>
            <a:r>
              <a:rPr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зависит от поставленных целей данной беседы </a:t>
            </a: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</a:pPr>
            <a:r>
              <a:rPr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приглашение</a:t>
            </a: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</a:pPr>
            <a:r>
              <a:rPr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поздравление, комплимент</a:t>
            </a: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</a:pPr>
            <a:r>
              <a:rPr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просьба,приказ,</a:t>
            </a: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</a:pPr>
            <a:r>
              <a:rPr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совет, предложение, </a:t>
            </a: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</a:pPr>
            <a:r>
              <a:rPr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замечание, предупреждение, </a:t>
            </a: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</a:pPr>
            <a:r>
              <a:rPr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согласие, разрешение, отказ.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b="1" sz="10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8175" y="2306925"/>
            <a:ext cx="4325125" cy="2601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x="872075" y="1068300"/>
            <a:ext cx="8222100" cy="7676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just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ru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Формулы речевого этикета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224725" y="1836000"/>
            <a:ext cx="8222100" cy="31421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Заключительная часть разговора (прощание)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Для делового речевого этикета: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-«Всего хорошего»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-«До свидания»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-“Надеюсь на скорую встречу..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(...на дальнейшее сотрудничество)”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-часто уместно простое рукопожатие</a:t>
            </a:r>
          </a:p>
        </p:txBody>
      </p:sp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9775" y="2271075"/>
            <a:ext cx="4257450" cy="280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idx="1" type="body"/>
          </p:nvPr>
        </p:nvSpPr>
        <p:spPr>
          <a:xfrm>
            <a:off x="118800" y="1883775"/>
            <a:ext cx="8222100" cy="2710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Источники: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u="sng">
                <a:solidFill>
                  <a:srgbClr val="003399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http://kak-bog.ru/formuly-rechevogo-etiketa#ixzz3ywmh5nzJ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http://kak-bog.ru/formuly-rechevogo-etiketa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http://studopedia.org/1-92253.html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Shape 101"/>
          <p:cNvSpPr txBox="1"/>
          <p:nvPr/>
        </p:nvSpPr>
        <p:spPr>
          <a:xfrm>
            <a:off x="118800" y="141250"/>
            <a:ext cx="3319200" cy="1494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Подготовила студентка 5 курса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филологического факультета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1 бел.группы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latin typeface="Times New Roman"/>
                <a:ea typeface="Times New Roman"/>
                <a:cs typeface="Times New Roman"/>
                <a:sym typeface="Times New Roman"/>
              </a:rPr>
              <a:t>Калугина Дарья</a:t>
            </a:r>
          </a:p>
        </p:txBody>
      </p:sp>
    </p:spTree>
  </p:cSld>
  <p:clrMapOvr>
    <a:masterClrMapping/>
  </p:clrMapOvr>
  <p:transition spd="slow">
    <p:cut/>
  </p:transition>
</p:sld>
</file>

<file path=ppt/theme/theme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